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theme/theme6.xml" ContentType="application/vnd.openxmlformats-officedocument.theme+xml"/>
  <Override PartName="/ppt/slideLayouts/slideLayout15.xml" ContentType="application/vnd.openxmlformats-officedocument.presentationml.slideLayout+xml"/>
  <Override PartName="/ppt/theme/theme7.xml" ContentType="application/vnd.openxmlformats-officedocument.theme+xml"/>
  <Override PartName="/ppt/slideLayouts/slideLayout16.xml" ContentType="application/vnd.openxmlformats-officedocument.presentationml.slideLayout+xml"/>
  <Override PartName="/ppt/theme/theme8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9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11.xml" ContentType="application/vnd.openxmlformats-officedocument.theme+xml"/>
  <Override PartName="/ppt/slideLayouts/slideLayout30.xml" ContentType="application/vnd.openxmlformats-officedocument.presentationml.slideLayout+xml"/>
  <Override PartName="/ppt/theme/theme12.xml" ContentType="application/vnd.openxmlformats-officedocument.theme+xml"/>
  <Override PartName="/ppt/slideLayouts/slideLayout31.xml" ContentType="application/vnd.openxmlformats-officedocument.presentationml.slideLayout+xml"/>
  <Override PartName="/ppt/theme/theme13.xml" ContentType="application/vnd.openxmlformats-officedocument.theme+xml"/>
  <Override PartName="/ppt/slideLayouts/slideLayout32.xml" ContentType="application/vnd.openxmlformats-officedocument.presentationml.slideLayout+xml"/>
  <Override PartName="/ppt/theme/theme14.xml" ContentType="application/vnd.openxmlformats-officedocument.theme+xml"/>
  <Override PartName="/ppt/slideLayouts/slideLayout33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  <p:sldMasterId id="2147483704" r:id="rId2"/>
    <p:sldMasterId id="2147483708" r:id="rId3"/>
    <p:sldMasterId id="2147483724" r:id="rId4"/>
    <p:sldMasterId id="2147483712" r:id="rId5"/>
    <p:sldMasterId id="2147483714" r:id="rId6"/>
    <p:sldMasterId id="2147483716" r:id="rId7"/>
    <p:sldMasterId id="2147483684" r:id="rId8"/>
    <p:sldMasterId id="2147483674" r:id="rId9"/>
    <p:sldMasterId id="2147483696" r:id="rId10"/>
    <p:sldMasterId id="2147483688" r:id="rId11"/>
    <p:sldMasterId id="2147483672" r:id="rId12"/>
    <p:sldMasterId id="2147483718" r:id="rId13"/>
    <p:sldMasterId id="2147483720" r:id="rId14"/>
    <p:sldMasterId id="2147483722" r:id="rId15"/>
  </p:sldMasterIdLst>
  <p:notesMasterIdLst>
    <p:notesMasterId r:id="rId41"/>
  </p:notesMasterIdLst>
  <p:sldIdLst>
    <p:sldId id="256" r:id="rId16"/>
    <p:sldId id="266" r:id="rId17"/>
    <p:sldId id="262" r:id="rId18"/>
    <p:sldId id="306" r:id="rId19"/>
    <p:sldId id="307" r:id="rId20"/>
    <p:sldId id="305" r:id="rId21"/>
    <p:sldId id="260" r:id="rId22"/>
    <p:sldId id="258" r:id="rId23"/>
    <p:sldId id="345" r:id="rId24"/>
    <p:sldId id="346" r:id="rId25"/>
    <p:sldId id="344" r:id="rId26"/>
    <p:sldId id="348" r:id="rId27"/>
    <p:sldId id="349" r:id="rId28"/>
    <p:sldId id="350" r:id="rId29"/>
    <p:sldId id="351" r:id="rId30"/>
    <p:sldId id="352" r:id="rId31"/>
    <p:sldId id="353" r:id="rId32"/>
    <p:sldId id="354" r:id="rId33"/>
    <p:sldId id="355" r:id="rId34"/>
    <p:sldId id="357" r:id="rId35"/>
    <p:sldId id="356" r:id="rId36"/>
    <p:sldId id="330" r:id="rId37"/>
    <p:sldId id="332" r:id="rId38"/>
    <p:sldId id="340" r:id="rId39"/>
    <p:sldId id="257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204"/>
    <a:srgbClr val="E8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50"/>
    <p:restoredTop sz="65611" autoAdjust="0"/>
  </p:normalViewPr>
  <p:slideViewPr>
    <p:cSldViewPr snapToGrid="0" snapToObjects="1">
      <p:cViewPr varScale="1">
        <p:scale>
          <a:sx n="86" d="100"/>
          <a:sy n="86" d="100"/>
        </p:scale>
        <p:origin x="34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0" d="100"/>
          <a:sy n="110" d="100"/>
        </p:scale>
        <p:origin x="5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39" Type="http://schemas.openxmlformats.org/officeDocument/2006/relationships/slide" Target="slides/slide2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6.xml"/><Relationship Id="rId34" Type="http://schemas.openxmlformats.org/officeDocument/2006/relationships/slide" Target="slides/slide19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slide" Target="slides/slide18.xml"/><Relationship Id="rId38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29" Type="http://schemas.openxmlformats.org/officeDocument/2006/relationships/slide" Target="slides/slide14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9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40" Type="http://schemas.openxmlformats.org/officeDocument/2006/relationships/slide" Target="slides/slide25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4.xml"/><Relationship Id="rId31" Type="http://schemas.openxmlformats.org/officeDocument/2006/relationships/slide" Target="slides/slide16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AAA90-823F-DC4D-97DA-1717671DFB77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762496-206A-7245-9035-8E6E0DD62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01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party_cert_tip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xplainshell.com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4" descr="Tux Gnu Linux Penguin Free Transparent Image HD PNG Image">
            <a:extLst>
              <a:ext uri="{FF2B5EF4-FFF2-40B4-BE49-F238E27FC236}">
                <a16:creationId xmlns:a16="http://schemas.microsoft.com/office/drawing/2014/main" id="{2A6C489D-D516-4050-8DE7-4F035BBFC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018" y="4632838"/>
            <a:ext cx="2577010" cy="298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086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>
            <a:extLst>
              <a:ext uri="{FF2B5EF4-FFF2-40B4-BE49-F238E27FC236}">
                <a16:creationId xmlns:a16="http://schemas.microsoft.com/office/drawing/2014/main" id="{19EA262B-599B-498C-BC3F-311ABF05553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822325" y="1006475"/>
            <a:ext cx="6126163" cy="34464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63A405DF-4CFD-4AB1-A0BE-D57C6EC0BAE1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1185863" y="4787900"/>
            <a:ext cx="5407025" cy="38258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087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">
            <a:extLst>
              <a:ext uri="{FF2B5EF4-FFF2-40B4-BE49-F238E27FC236}">
                <a16:creationId xmlns:a16="http://schemas.microsoft.com/office/drawing/2014/main" id="{31828968-0120-491A-8A71-EA3E8B7DC4B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822325" y="1006475"/>
            <a:ext cx="6126163" cy="34464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6352DC97-EC3F-4300-825C-AB8628B1ABC7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1185863" y="4787900"/>
            <a:ext cx="5407025" cy="38258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>
            <a:extLst>
              <a:ext uri="{FF2B5EF4-FFF2-40B4-BE49-F238E27FC236}">
                <a16:creationId xmlns:a16="http://schemas.microsoft.com/office/drawing/2014/main" id="{19EA262B-599B-498C-BC3F-311ABF05553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822325" y="1006475"/>
            <a:ext cx="6126163" cy="34464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63A405DF-4CFD-4AB1-A0BE-D57C6EC0BAE1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1185863" y="4787900"/>
            <a:ext cx="5407025" cy="38258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096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>
            <a:extLst>
              <a:ext uri="{FF2B5EF4-FFF2-40B4-BE49-F238E27FC236}">
                <a16:creationId xmlns:a16="http://schemas.microsoft.com/office/drawing/2014/main" id="{19EA262B-599B-498C-BC3F-311ABF05553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822325" y="1006475"/>
            <a:ext cx="6126163" cy="34464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63A405DF-4CFD-4AB1-A0BE-D57C6EC0BAE1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1185863" y="4787900"/>
            <a:ext cx="5407025" cy="38258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944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>
            <a:extLst>
              <a:ext uri="{FF2B5EF4-FFF2-40B4-BE49-F238E27FC236}">
                <a16:creationId xmlns:a16="http://schemas.microsoft.com/office/drawing/2014/main" id="{19EA262B-599B-498C-BC3F-311ABF05553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822325" y="1006475"/>
            <a:ext cx="6126163" cy="34464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63A405DF-4CFD-4AB1-A0BE-D57C6EC0BAE1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1185863" y="4787900"/>
            <a:ext cx="5407025" cy="38258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660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>
            <a:extLst>
              <a:ext uri="{FF2B5EF4-FFF2-40B4-BE49-F238E27FC236}">
                <a16:creationId xmlns:a16="http://schemas.microsoft.com/office/drawing/2014/main" id="{19EA262B-599B-498C-BC3F-311ABF05553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822325" y="1006475"/>
            <a:ext cx="6126163" cy="34464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63A405DF-4CFD-4AB1-A0BE-D57C6EC0BAE1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1185863" y="4787900"/>
            <a:ext cx="5407025" cy="38258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8979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>
            <a:extLst>
              <a:ext uri="{FF2B5EF4-FFF2-40B4-BE49-F238E27FC236}">
                <a16:creationId xmlns:a16="http://schemas.microsoft.com/office/drawing/2014/main" id="{19EA262B-599B-498C-BC3F-311ABF05553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822325" y="1006475"/>
            <a:ext cx="6126163" cy="34464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63A405DF-4CFD-4AB1-A0BE-D57C6EC0BAE1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1185863" y="4787900"/>
            <a:ext cx="5407025" cy="38258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7052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>
            <a:extLst>
              <a:ext uri="{FF2B5EF4-FFF2-40B4-BE49-F238E27FC236}">
                <a16:creationId xmlns:a16="http://schemas.microsoft.com/office/drawing/2014/main" id="{19EA262B-599B-498C-BC3F-311ABF05553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822325" y="1006475"/>
            <a:ext cx="6126163" cy="34464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63A405DF-4CFD-4AB1-A0BE-D57C6EC0BAE1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1185863" y="4787900"/>
            <a:ext cx="5407025" cy="38258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069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>
            <a:extLst>
              <a:ext uri="{FF2B5EF4-FFF2-40B4-BE49-F238E27FC236}">
                <a16:creationId xmlns:a16="http://schemas.microsoft.com/office/drawing/2014/main" id="{19EA262B-599B-498C-BC3F-311ABF05553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822325" y="1006475"/>
            <a:ext cx="6126163" cy="34464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63A405DF-4CFD-4AB1-A0BE-D57C6EC0BAE1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1185863" y="4787900"/>
            <a:ext cx="5407025" cy="38258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9778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>
            <a:extLst>
              <a:ext uri="{FF2B5EF4-FFF2-40B4-BE49-F238E27FC236}">
                <a16:creationId xmlns:a16="http://schemas.microsoft.com/office/drawing/2014/main" id="{19EA262B-599B-498C-BC3F-311ABF05553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822325" y="1006475"/>
            <a:ext cx="6126163" cy="34464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63A405DF-4CFD-4AB1-A0BE-D57C6EC0BAE1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1185863" y="4787900"/>
            <a:ext cx="5407025" cy="38258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043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902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>
            <a:extLst>
              <a:ext uri="{FF2B5EF4-FFF2-40B4-BE49-F238E27FC236}">
                <a16:creationId xmlns:a16="http://schemas.microsoft.com/office/drawing/2014/main" id="{19EA262B-599B-498C-BC3F-311ABF05553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822325" y="1006475"/>
            <a:ext cx="6126163" cy="34464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63A405DF-4CFD-4AB1-A0BE-D57C6EC0BAE1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1185863" y="4787900"/>
            <a:ext cx="5407025" cy="38258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349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Commands (‘#’ denotes a comment):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/>
              <a:t>uname</a:t>
            </a:r>
            <a:r>
              <a:rPr lang="en-US" b="0" dirty="0"/>
              <a:t> –a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/>
              <a:t>lscpu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/>
              <a:t>lspci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cat /proc/</a:t>
            </a:r>
            <a:r>
              <a:rPr lang="en-US" b="0" dirty="0" err="1"/>
              <a:t>cpuinfo</a:t>
            </a:r>
            <a:endParaRPr lang="en-US" b="0" dirty="0"/>
          </a:p>
          <a:p>
            <a:r>
              <a:rPr lang="en-US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uname</a:t>
            </a:r>
            <a:r>
              <a:rPr lang="en-US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-r  #check Linux kernel version</a:t>
            </a:r>
          </a:p>
          <a:p>
            <a:r>
              <a:rPr lang="en-US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uname</a:t>
            </a:r>
            <a:r>
              <a:rPr lang="en-US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-s  #check OS proper name</a:t>
            </a:r>
          </a:p>
          <a:p>
            <a:r>
              <a:rPr lang="en-US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uname</a:t>
            </a:r>
            <a:r>
              <a:rPr lang="en-US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-a &amp;&amp; cat /</a:t>
            </a:r>
            <a:r>
              <a:rPr lang="en-US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en-US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</a:t>
            </a:r>
            <a:r>
              <a:rPr lang="en-US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eleas</a:t>
            </a:r>
            <a:r>
              <a:rPr lang="en-US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 #get all </a:t>
            </a:r>
            <a:r>
              <a:rPr lang="en-US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detaisla</a:t>
            </a:r>
            <a:r>
              <a:rPr lang="en-US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bout the kernel, OS, and release notes</a:t>
            </a:r>
          </a:p>
          <a:p>
            <a:r>
              <a:rPr lang="en-US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lshw</a:t>
            </a:r>
            <a:r>
              <a:rPr lang="en-US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#get info on hardware</a:t>
            </a:r>
          </a:p>
          <a:p>
            <a:r>
              <a:rPr lang="en-US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dirty="0" err="1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lshw</a:t>
            </a:r>
            <a:r>
              <a:rPr lang="en-US" b="0" dirty="0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-html &gt; lshw.html  #send output to a nicely formatted html file</a:t>
            </a:r>
          </a:p>
          <a:p>
            <a:r>
              <a:rPr lang="en-US" b="0" dirty="0" err="1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firefox</a:t>
            </a:r>
            <a:r>
              <a:rPr lang="en-US" b="0" dirty="0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lshw.html</a:t>
            </a:r>
            <a:endParaRPr lang="en-US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lscpu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 #get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info</a:t>
            </a:r>
          </a:p>
          <a:p>
            <a:r>
              <a:rPr lang="en-US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lspci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#get pic device info</a:t>
            </a:r>
          </a:p>
          <a:p>
            <a:r>
              <a:rPr lang="en-US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lsusb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#get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usb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device info</a:t>
            </a:r>
          </a:p>
          <a:p>
            <a:r>
              <a:rPr lang="en-US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lsblk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-a  #get drives info</a:t>
            </a:r>
          </a:p>
          <a:p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fdisk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–l   #get drives info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b="0" dirty="0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dirty="0" err="1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dmidecode</a:t>
            </a:r>
            <a:r>
              <a:rPr lang="en-US" b="0" dirty="0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-t system  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#get kernel info</a:t>
            </a:r>
            <a:endParaRPr lang="en-US" b="0" dirty="0">
              <a:solidFill>
                <a:srgbClr val="FFFF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dmidecode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-t bios</a:t>
            </a:r>
            <a:r>
              <a:rPr lang="en-US" b="0" dirty="0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#get bios info</a:t>
            </a:r>
          </a:p>
          <a:p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dmidecode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-t memory</a:t>
            </a:r>
            <a:r>
              <a:rPr lang="en-US" b="0" dirty="0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#get memory info</a:t>
            </a:r>
          </a:p>
          <a:p>
            <a:r>
              <a:rPr lang="en-US" b="0" dirty="0" err="1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b="0" dirty="0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dirty="0" err="1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dmidecode</a:t>
            </a:r>
            <a:r>
              <a:rPr lang="en-US" b="0" dirty="0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-t processor 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#get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info</a:t>
            </a:r>
            <a:endParaRPr lang="en-US" b="0" dirty="0">
              <a:solidFill>
                <a:srgbClr val="FFFF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dmesg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--follow</a:t>
            </a:r>
            <a:r>
              <a:rPr lang="en-US" b="0" dirty="0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#tail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kernerl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messages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dmesg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grep 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#get messages on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devices</a:t>
            </a:r>
            <a:endParaRPr 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520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Interested? </a:t>
            </a:r>
          </a:p>
          <a:p>
            <a:r>
              <a:rPr lang="en-US" dirty="0"/>
              <a:t>• Contact the email address or connect via social media links at the bottom of the graphic</a:t>
            </a:r>
          </a:p>
          <a:p>
            <a:r>
              <a:rPr lang="en-US" dirty="0"/>
              <a:t>• Mention that you were referred by Dr. Galliano.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8610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Interested? </a:t>
            </a:r>
          </a:p>
          <a:p>
            <a:r>
              <a:rPr lang="en-US" dirty="0"/>
              <a:t>• Go to https://certs.comptia.org/fallscholarship/ and apply today!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0834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08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chemeClr val="tx2"/>
                </a:solidFill>
              </a:rPr>
              <a:t>Examples: </a:t>
            </a:r>
          </a:p>
          <a:p>
            <a:r>
              <a:rPr lang="en-US" sz="1200" b="1" dirty="0">
                <a:solidFill>
                  <a:schemeClr val="tx2"/>
                </a:solidFill>
              </a:rPr>
              <a:t>• </a:t>
            </a:r>
            <a:r>
              <a:rPr lang="en-US" sz="1200" dirty="0">
                <a:solidFill>
                  <a:schemeClr val="tx2"/>
                </a:solidFill>
              </a:rPr>
              <a:t>If an objective has a weight of 4, there will be 4 questions on the exam related to that objective [2]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sz="1200" b="1" dirty="0">
                <a:solidFill>
                  <a:schemeClr val="tx2"/>
                </a:solidFill>
              </a:rPr>
              <a:t>Links: </a:t>
            </a:r>
          </a:p>
          <a:p>
            <a:r>
              <a:rPr lang="en-US" sz="1200" b="1" dirty="0">
                <a:solidFill>
                  <a:schemeClr val="tx2"/>
                </a:solidFill>
              </a:rPr>
              <a:t>• </a:t>
            </a:r>
            <a:r>
              <a:rPr lang="en-US" sz="1200" dirty="0">
                <a:solidFill>
                  <a:schemeClr val="tx2"/>
                </a:solidFill>
              </a:rPr>
              <a:t>View the 3rd party cert tips video at </a:t>
            </a:r>
            <a:r>
              <a:rPr lang="en-US" sz="1200" dirty="0">
                <a:solidFill>
                  <a:schemeClr val="tx2"/>
                </a:solidFill>
                <a:hlinkClick r:id="rId3"/>
              </a:rPr>
              <a:t>https://bit.ly/3party_cert_tips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19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• </a:t>
            </a:r>
            <a:r>
              <a:rPr lang="en-US" sz="1200" b="0" i="0" dirty="0">
                <a:effectLst/>
              </a:rPr>
              <a:t>Anyone who passes an LPI exam may not retake that exam for two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383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n w="0"/>
              </a:rPr>
              <a:t>• A weight of “1” equates to 1 exam question</a:t>
            </a:r>
          </a:p>
          <a:p>
            <a:r>
              <a:rPr lang="en-US" b="0" cap="none" spc="0" dirty="0">
                <a:ln w="0"/>
                <a:solidFill>
                  <a:schemeClr val="tx1"/>
                </a:solidFill>
              </a:rPr>
              <a:t>• Since there is a weight of ‘2’, you will see 2 questions on this topic!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45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What to Know:</a:t>
            </a:r>
          </a:p>
          <a:p>
            <a:pPr marL="97932" indent="0">
              <a:buSzPct val="45000"/>
              <a:buFont typeface="Wingdings" panose="05000000000000000000" pitchFamily="2" charset="2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dirty="0"/>
              <a:t>• </a:t>
            </a:r>
            <a:r>
              <a:rPr lang="en-US" altLang="en-US" sz="1200" dirty="0"/>
              <a:t>Learning about your CPU</a:t>
            </a:r>
          </a:p>
          <a:p>
            <a:pPr marL="97932" indent="0">
              <a:buSzPct val="45000"/>
              <a:buFont typeface="Wingdings" panose="05000000000000000000" pitchFamily="2" charset="2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dirty="0"/>
              <a:t>• </a:t>
            </a:r>
            <a:r>
              <a:rPr lang="en-US" altLang="en-US" sz="1200" dirty="0"/>
              <a:t>Identifying motherboard capabilities</a:t>
            </a:r>
          </a:p>
          <a:p>
            <a:pPr marL="97932" indent="0">
              <a:buSzPct val="45000"/>
              <a:buFont typeface="Wingdings" panose="05000000000000000000" pitchFamily="2" charset="2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dirty="0"/>
              <a:t>• </a:t>
            </a:r>
            <a:r>
              <a:rPr lang="en-US" altLang="en-US" sz="1200" dirty="0"/>
              <a:t>Sizing your power supply</a:t>
            </a:r>
          </a:p>
          <a:p>
            <a:pPr marL="97932" indent="0">
              <a:buSzPct val="45000"/>
              <a:buFont typeface="Wingdings" panose="05000000000000000000" pitchFamily="2" charset="2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dirty="0"/>
              <a:t>• </a:t>
            </a:r>
            <a:r>
              <a:rPr lang="en-US" altLang="en-US" sz="1200" dirty="0"/>
              <a:t>Understanding disk issues</a:t>
            </a:r>
          </a:p>
          <a:p>
            <a:pPr marL="97932" indent="0">
              <a:buSzPct val="45000"/>
              <a:buFont typeface="Wingdings" panose="05000000000000000000" pitchFamily="2" charset="2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dirty="0"/>
              <a:t>• </a:t>
            </a:r>
            <a:r>
              <a:rPr lang="en-US" altLang="en-US" sz="1200" dirty="0"/>
              <a:t>Managing displays</a:t>
            </a:r>
          </a:p>
          <a:p>
            <a:pPr marL="97932" indent="0">
              <a:buSzPct val="45000"/>
              <a:buFont typeface="Wingdings" panose="05000000000000000000" pitchFamily="2" charset="2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dirty="0"/>
              <a:t>• </a:t>
            </a:r>
            <a:r>
              <a:rPr lang="en-US" altLang="en-US" sz="1200" dirty="0"/>
              <a:t>Handling USB devices</a:t>
            </a:r>
          </a:p>
          <a:p>
            <a:pPr marL="97932" indent="0">
              <a:buSzPct val="45000"/>
              <a:buFont typeface="Wingdings" panose="05000000000000000000" pitchFamily="2" charset="2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dirty="0"/>
              <a:t>• </a:t>
            </a:r>
            <a:r>
              <a:rPr lang="en-US" altLang="en-US" sz="1200" dirty="0"/>
              <a:t>Managing drivers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Commands (‘#’ denotes a comment):</a:t>
            </a:r>
          </a:p>
          <a:p>
            <a:r>
              <a:rPr lang="en-US" dirty="0"/>
              <a:t>•  None</a:t>
            </a:r>
          </a:p>
          <a:p>
            <a:pPr marL="342900" indent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b="1" dirty="0"/>
              <a:t>Links: </a:t>
            </a:r>
          </a:p>
          <a:p>
            <a:r>
              <a:rPr lang="en-US" b="1" dirty="0"/>
              <a:t>• </a:t>
            </a:r>
            <a:r>
              <a:rPr lang="en-US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https://explainshell.com/</a:t>
            </a:r>
            <a:r>
              <a:rPr lang="en-US" dirty="0"/>
              <a:t> to learn about commands, options, arguments</a:t>
            </a:r>
          </a:p>
          <a:p>
            <a:r>
              <a:rPr lang="en-US" b="0" dirty="0"/>
              <a:t>• https://github.com/g33k247/851 for Dr. Galliano’s GitHub repo of study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899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">
            <a:extLst>
              <a:ext uri="{FF2B5EF4-FFF2-40B4-BE49-F238E27FC236}">
                <a16:creationId xmlns:a16="http://schemas.microsoft.com/office/drawing/2014/main" id="{7ED3B6AB-0A4E-4607-A4B1-91766182748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822325" y="1006475"/>
            <a:ext cx="6126163" cy="34464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8D8B00CA-31D9-40C2-8DDF-56220C353B0E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1185863" y="4787900"/>
            <a:ext cx="5407025" cy="38258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>
            <a:extLst>
              <a:ext uri="{FF2B5EF4-FFF2-40B4-BE49-F238E27FC236}">
                <a16:creationId xmlns:a16="http://schemas.microsoft.com/office/drawing/2014/main" id="{19EA262B-599B-498C-BC3F-311ABF05553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822325" y="1006475"/>
            <a:ext cx="6126163" cy="34464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63A405DF-4CFD-4AB1-A0BE-D57C6EC0BAE1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1185863" y="4787900"/>
            <a:ext cx="5407025" cy="38258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What to Know:</a:t>
            </a:r>
          </a:p>
          <a:p>
            <a:pPr marL="97932" indent="0">
              <a:buSzPct val="45000"/>
              <a:buFont typeface="Wingdings" panose="05000000000000000000" pitchFamily="2" charset="2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dirty="0"/>
              <a:t>• </a:t>
            </a:r>
            <a:r>
              <a:rPr lang="en-US" altLang="en-US" sz="1200" dirty="0"/>
              <a:t>Learning about your CPU</a:t>
            </a:r>
          </a:p>
          <a:p>
            <a:pPr marL="97932" indent="0">
              <a:buSzPct val="45000"/>
              <a:buFont typeface="Wingdings" panose="05000000000000000000" pitchFamily="2" charset="2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dirty="0"/>
              <a:t>• </a:t>
            </a:r>
            <a:r>
              <a:rPr lang="en-US" altLang="en-US" sz="1200" dirty="0"/>
              <a:t>Identifying motherboard capabilities</a:t>
            </a:r>
          </a:p>
          <a:p>
            <a:pPr marL="97932" indent="0">
              <a:buSzPct val="45000"/>
              <a:buFont typeface="Wingdings" panose="05000000000000000000" pitchFamily="2" charset="2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dirty="0"/>
              <a:t>• </a:t>
            </a:r>
            <a:r>
              <a:rPr lang="en-US" altLang="en-US" sz="1200" dirty="0"/>
              <a:t>Sizing your power supply</a:t>
            </a:r>
          </a:p>
          <a:p>
            <a:pPr marL="97932" indent="0">
              <a:buSzPct val="45000"/>
              <a:buFont typeface="Wingdings" panose="05000000000000000000" pitchFamily="2" charset="2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dirty="0"/>
              <a:t>• </a:t>
            </a:r>
            <a:r>
              <a:rPr lang="en-US" altLang="en-US" sz="1200" dirty="0"/>
              <a:t>Understanding disk issues</a:t>
            </a:r>
          </a:p>
          <a:p>
            <a:pPr marL="97932" indent="0">
              <a:buSzPct val="45000"/>
              <a:buFont typeface="Wingdings" panose="05000000000000000000" pitchFamily="2" charset="2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dirty="0"/>
              <a:t>• </a:t>
            </a:r>
            <a:r>
              <a:rPr lang="en-US" altLang="en-US" sz="1200" dirty="0"/>
              <a:t>Managing displays</a:t>
            </a:r>
          </a:p>
          <a:p>
            <a:pPr marL="97932" indent="0">
              <a:buSzPct val="45000"/>
              <a:buFont typeface="Wingdings" panose="05000000000000000000" pitchFamily="2" charset="2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dirty="0"/>
              <a:t>• </a:t>
            </a:r>
            <a:r>
              <a:rPr lang="en-US" altLang="en-US" sz="1200" dirty="0"/>
              <a:t>Handling USB devices</a:t>
            </a:r>
          </a:p>
          <a:p>
            <a:pPr marL="97932" indent="0">
              <a:buSzPct val="45000"/>
              <a:buFont typeface="Wingdings" panose="05000000000000000000" pitchFamily="2" charset="2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dirty="0"/>
              <a:t>• </a:t>
            </a:r>
            <a:r>
              <a:rPr lang="en-US" altLang="en-US" sz="1200" dirty="0"/>
              <a:t>Managing drivers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Commands (‘#’ denotes a comment):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• </a:t>
            </a:r>
            <a:r>
              <a:rPr lang="en-US" alt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uname</a:t>
            </a:r>
            <a:r>
              <a:rPr lang="en-US" alt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–a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•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alt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scpu</a:t>
            </a:r>
            <a:endParaRPr lang="en-US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• </a:t>
            </a:r>
            <a:r>
              <a:rPr lang="en-US" alt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lspci</a:t>
            </a:r>
            <a:endParaRPr lang="en-US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• </a:t>
            </a:r>
            <a:r>
              <a:rPr lang="en-US" alt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cat /proc/</a:t>
            </a:r>
            <a:r>
              <a:rPr lang="en-US" alt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cpuinfo</a:t>
            </a:r>
            <a:endParaRPr lang="en-US" dirty="0"/>
          </a:p>
          <a:p>
            <a:pPr marL="342900" indent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b="1" dirty="0"/>
              <a:t>Links: </a:t>
            </a:r>
          </a:p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>
            <a:extLst>
              <a:ext uri="{FF2B5EF4-FFF2-40B4-BE49-F238E27FC236}">
                <a16:creationId xmlns:a16="http://schemas.microsoft.com/office/drawing/2014/main" id="{19EA262B-599B-498C-BC3F-311ABF05553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822325" y="1006475"/>
            <a:ext cx="6126163" cy="34464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63A405DF-4CFD-4AB1-A0BE-D57C6EC0BAE1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1185863" y="4787900"/>
            <a:ext cx="5407025" cy="38258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60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Subtitle Na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67193" y="6113831"/>
            <a:ext cx="8661400" cy="390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 Subtitle Na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67193" y="6113831"/>
            <a:ext cx="8661400" cy="390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39" y="1058755"/>
            <a:ext cx="9276522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739" y="3633842"/>
            <a:ext cx="927652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1457739" y="3446355"/>
            <a:ext cx="9276522" cy="48049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39" y="1058755"/>
            <a:ext cx="9276522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739" y="3633842"/>
            <a:ext cx="927652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1457739" y="3446355"/>
            <a:ext cx="9276522" cy="48049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39" y="1058755"/>
            <a:ext cx="9276522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739" y="3633842"/>
            <a:ext cx="927652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1457739" y="3446355"/>
            <a:ext cx="9276522" cy="48049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39" y="1058755"/>
            <a:ext cx="9276522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739" y="3633842"/>
            <a:ext cx="927652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1457739" y="3446355"/>
            <a:ext cx="9276522" cy="48049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7193" y="6061196"/>
            <a:ext cx="60098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0610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3762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Lef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092951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7193" y="641242"/>
            <a:ext cx="5173649" cy="612885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17364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Righ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099049" y="0"/>
            <a:ext cx="6092951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56459" y="641242"/>
            <a:ext cx="5196712" cy="61288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6459" y="1977352"/>
            <a:ext cx="5196712" cy="3556756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91014" y="6492875"/>
            <a:ext cx="600986" cy="36512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Lef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9049" y="0"/>
            <a:ext cx="6092951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7193" y="641242"/>
            <a:ext cx="5173649" cy="61288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173649" cy="3556756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91014" y="6492875"/>
            <a:ext cx="600986" cy="36512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Righ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92951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56459" y="641242"/>
            <a:ext cx="5196712" cy="61288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6459" y="1977352"/>
            <a:ext cx="5196712" cy="3556756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Grey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Grey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Grey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3762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Blue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Blue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Blue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3762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788412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2" y="3463108"/>
            <a:ext cx="1983042" cy="44067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788412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788412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2" y="3463108"/>
            <a:ext cx="1983042" cy="44067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788412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2" y="3463108"/>
            <a:ext cx="1983042" cy="44067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Subtitle Na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67193" y="6113831"/>
            <a:ext cx="8661400" cy="390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Subtitle Na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67193" y="6113831"/>
            <a:ext cx="8661400" cy="390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.pn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.png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30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31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32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3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.jp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image" Target="../media/image5.jp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4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theme" Target="../theme/theme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9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24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7193" y="1977352"/>
            <a:ext cx="11085978" cy="355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61197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5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7193" y="1977352"/>
            <a:ext cx="11085978" cy="355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61197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0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80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sp>
        <p:nvSpPr>
          <p:cNvPr id="5" name="Text Placeholder 6"/>
          <p:cNvSpPr txBox="1">
            <a:spLocks/>
          </p:cNvSpPr>
          <p:nvPr userDrawn="1"/>
        </p:nvSpPr>
        <p:spPr>
          <a:xfrm>
            <a:off x="567193" y="5875405"/>
            <a:ext cx="4984750" cy="4540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www.wgu.edu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233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sp>
        <p:nvSpPr>
          <p:cNvPr id="4" name="Text Placeholder 6"/>
          <p:cNvSpPr txBox="1">
            <a:spLocks/>
          </p:cNvSpPr>
          <p:nvPr userDrawn="1"/>
        </p:nvSpPr>
        <p:spPr>
          <a:xfrm>
            <a:off x="567193" y="5875405"/>
            <a:ext cx="4984750" cy="4540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www.wgu.edu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50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sp>
        <p:nvSpPr>
          <p:cNvPr id="4" name="Text Placeholder 6"/>
          <p:cNvSpPr txBox="1">
            <a:spLocks/>
          </p:cNvSpPr>
          <p:nvPr userDrawn="1"/>
        </p:nvSpPr>
        <p:spPr>
          <a:xfrm>
            <a:off x="567193" y="5875405"/>
            <a:ext cx="4984750" cy="4540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www.wgu.edu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282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62763"/>
          </a:xfrm>
          <a:prstGeom prst="rect">
            <a:avLst/>
          </a:prstGeom>
        </p:spPr>
      </p:pic>
      <p:sp>
        <p:nvSpPr>
          <p:cNvPr id="3" name="Text Placeholder 6"/>
          <p:cNvSpPr txBox="1">
            <a:spLocks/>
          </p:cNvSpPr>
          <p:nvPr userDrawn="1"/>
        </p:nvSpPr>
        <p:spPr>
          <a:xfrm>
            <a:off x="567193" y="5875405"/>
            <a:ext cx="4984750" cy="4540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www.wgu.edu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73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89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37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28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29393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93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29393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9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29393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50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29393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7193" y="1977352"/>
            <a:ext cx="11085978" cy="355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61196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6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81" r:id="rId4"/>
    <p:sldLayoutId id="2147483680" r:id="rId5"/>
    <p:sldLayoutId id="2147483682" r:id="rId6"/>
    <p:sldLayoutId id="2147483683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pi.org/our-certifications/linux-essentials-overview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www.lpi.org/policie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iki.lpi.org/wiki/Linux_Essentials_Objectives_V1.6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pi.org/our-certifications/exam-010-objective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10857428" cy="2387600"/>
          </a:xfrm>
        </p:spPr>
        <p:txBody>
          <a:bodyPr/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Topic 4.2 Understanding Computer Hardware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C851 Cohort Live Session for Sunday, October 10, 2021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Dr. John S. Galliano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| C851 Linux Foundations Instructor</a:t>
            </a:r>
          </a:p>
        </p:txBody>
      </p:sp>
    </p:spTree>
    <p:extLst>
      <p:ext uri="{BB962C8B-B14F-4D97-AF65-F5344CB8AC3E}">
        <p14:creationId xmlns:p14="http://schemas.microsoft.com/office/powerpoint/2010/main" val="2032325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4C98947-EC8D-45BB-B7F6-572D81677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317" y="1656698"/>
            <a:ext cx="6810956" cy="3008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6146" name="Rectangle 1">
            <a:extLst>
              <a:ext uri="{FF2B5EF4-FFF2-40B4-BE49-F238E27FC236}">
                <a16:creationId xmlns:a16="http://schemas.microsoft.com/office/drawing/2014/main" id="{C55B2B82-61B5-4935-BFAD-E2DAC86B2C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704" y="0"/>
            <a:ext cx="8655506" cy="1513059"/>
          </a:xfrm>
        </p:spPr>
        <p:txBody>
          <a:bodyPr vert="horz" lIns="91440" tIns="35206" rIns="91440" bIns="45720" rtlCol="0" anchor="t">
            <a:normAutofit/>
          </a:bodyPr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b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Understanding Disks, Partitions, and Volumes</a:t>
            </a: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A873BC2D-6F84-4BC0-A5B3-BBAFDCD329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6914" y="1159628"/>
            <a:ext cx="7808500" cy="4320454"/>
          </a:xfrm>
        </p:spPr>
        <p:txBody>
          <a:bodyPr vert="horz" lIns="91440" tIns="22403" rIns="91440" bIns="45720" rtlCol="0">
            <a:normAutofit/>
          </a:bodyPr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Disk Interfaces (</a:t>
            </a:r>
            <a:r>
              <a:rPr lang="en-US" alt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pata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sata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Partitioning a Disk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Master Boot Record (MBR)</a:t>
            </a:r>
          </a:p>
          <a:p>
            <a:pPr lvl="1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a.k.a., MS-DOS or BIOS</a:t>
            </a:r>
          </a:p>
          <a:p>
            <a:pPr lvl="1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Now GUID Partition Table (GPT)  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MBR Partition Types:</a:t>
            </a:r>
          </a:p>
          <a:p>
            <a:pPr lvl="1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Primary</a:t>
            </a:r>
          </a:p>
          <a:p>
            <a:pPr lvl="1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Extended</a:t>
            </a:r>
          </a:p>
          <a:p>
            <a:pPr lvl="1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Logical</a:t>
            </a:r>
          </a:p>
        </p:txBody>
      </p:sp>
    </p:spTree>
    <p:extLst>
      <p:ext uri="{BB962C8B-B14F-4D97-AF65-F5344CB8AC3E}">
        <p14:creationId xmlns:p14="http://schemas.microsoft.com/office/powerpoint/2010/main" val="2334392330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partition guide screenshot">
            <a:extLst>
              <a:ext uri="{FF2B5EF4-FFF2-40B4-BE49-F238E27FC236}">
                <a16:creationId xmlns:a16="http://schemas.microsoft.com/office/drawing/2014/main" id="{7F509276-ADB3-4FD8-B49A-F1B85D76E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764" y="967833"/>
            <a:ext cx="40005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2ED4E082-C1E1-4A81-9F63-C2FED091CF57}"/>
              </a:ext>
            </a:extLst>
          </p:cNvPr>
          <p:cNvSpPr txBox="1">
            <a:spLocks noChangeArrowheads="1"/>
          </p:cNvSpPr>
          <p:nvPr/>
        </p:nvSpPr>
        <p:spPr>
          <a:xfrm>
            <a:off x="577704" y="0"/>
            <a:ext cx="8655506" cy="1513059"/>
          </a:xfrm>
          <a:prstGeom prst="rect">
            <a:avLst/>
          </a:prstGeom>
        </p:spPr>
        <p:txBody>
          <a:bodyPr vert="horz" lIns="91440" tIns="35206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br>
              <a:rPr lang="en-US" alt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Understanding Disks, Partitions, and Volumes</a:t>
            </a:r>
            <a:endParaRPr lang="en-US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C0728A8-81DF-41EA-906E-F55E67C5EECE}"/>
              </a:ext>
            </a:extLst>
          </p:cNvPr>
          <p:cNvSpPr txBox="1">
            <a:spLocks noChangeArrowheads="1"/>
          </p:cNvSpPr>
          <p:nvPr/>
        </p:nvSpPr>
        <p:spPr>
          <a:xfrm>
            <a:off x="666914" y="1159628"/>
            <a:ext cx="7808500" cy="4320454"/>
          </a:xfrm>
          <a:prstGeom prst="rect">
            <a:avLst/>
          </a:prstGeom>
        </p:spPr>
        <p:txBody>
          <a:bodyPr vert="horz" lIns="91440" tIns="22403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Partitioning Software Families</a:t>
            </a:r>
          </a:p>
          <a:p>
            <a:pPr lvl="1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fdisk</a:t>
            </a:r>
            <a:endParaRPr lang="en-US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libparted</a:t>
            </a:r>
            <a:endParaRPr lang="en-US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GPT </a:t>
            </a:r>
            <a:r>
              <a:rPr lang="en-US" alt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fdisk</a:t>
            </a:r>
            <a:endParaRPr lang="en-US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Linux disk device filenames</a:t>
            </a:r>
          </a:p>
          <a:p>
            <a:pPr lvl="1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dev/fd1 - second floppy drive</a:t>
            </a:r>
          </a:p>
          <a:p>
            <a:pPr lvl="1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dev/</a:t>
            </a:r>
            <a:r>
              <a:rPr lang="en-US" alt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sda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- first SCSI disk SCSI ID address-wise</a:t>
            </a:r>
          </a:p>
          <a:p>
            <a:pPr lvl="1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dev/</a:t>
            </a:r>
            <a:r>
              <a:rPr lang="en-US" alt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sdb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- second SCSI disk address-wise and so on</a:t>
            </a:r>
          </a:p>
          <a:p>
            <a:pPr lvl="1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dev/scd0 or /dev/sr0 - first SCSI CD-ROM</a:t>
            </a:r>
          </a:p>
          <a:p>
            <a:pPr lvl="1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dev/</a:t>
            </a:r>
            <a:r>
              <a:rPr lang="en-US" alt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hda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- primary disk on IDE primary controller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C55B2B82-61B5-4935-BFAD-E2DAC86B2C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704" y="0"/>
            <a:ext cx="7808500" cy="1513059"/>
          </a:xfrm>
        </p:spPr>
        <p:txBody>
          <a:bodyPr vert="horz" lIns="91440" tIns="35206" rIns="91440" bIns="45720" rtlCol="0" anchor="t">
            <a:normAutofit/>
          </a:bodyPr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b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Partitioning a Disk Using </a:t>
            </a:r>
            <a:r>
              <a:rPr lang="en-US" alt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GParted</a:t>
            </a:r>
            <a:endParaRPr lang="en-US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A873BC2D-6F84-4BC0-A5B3-BBAFDCD329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6914" y="1159628"/>
            <a:ext cx="7808500" cy="4320454"/>
          </a:xfrm>
        </p:spPr>
        <p:txBody>
          <a:bodyPr vert="horz" lIns="91440" tIns="22403" rIns="91440" bIns="45720" rtlCol="0">
            <a:normAutofit/>
          </a:bodyPr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GUI partitioning software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F62ADB6-DC7E-4A82-822A-0B080046C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631" y="1769640"/>
            <a:ext cx="7808500" cy="3928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4872317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C55B2B82-61B5-4935-BFAD-E2DAC86B2C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704" y="0"/>
            <a:ext cx="7808500" cy="1513059"/>
          </a:xfrm>
        </p:spPr>
        <p:txBody>
          <a:bodyPr vert="horz" lIns="91440" tIns="35206" rIns="91440" bIns="45720" rtlCol="0" anchor="t">
            <a:normAutofit/>
          </a:bodyPr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b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Linux Filesystems [8]</a:t>
            </a: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A873BC2D-6F84-4BC0-A5B3-BBAFDCD329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6914" y="1159628"/>
            <a:ext cx="7808500" cy="4320454"/>
          </a:xfrm>
        </p:spPr>
        <p:txBody>
          <a:bodyPr vert="horz" lIns="91440" tIns="22403" rIns="91440" bIns="45720" rtlCol="0">
            <a:normAutofit/>
          </a:bodyPr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root filesystem: /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Linux Native Filesystems</a:t>
            </a:r>
          </a:p>
          <a:p>
            <a:pPr lvl="1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ext2fs</a:t>
            </a:r>
          </a:p>
          <a:p>
            <a:pPr lvl="1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ext3fs</a:t>
            </a:r>
          </a:p>
          <a:p>
            <a:pPr lvl="1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ext4fs</a:t>
            </a:r>
          </a:p>
          <a:p>
            <a:pPr lvl="1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ReiserFS</a:t>
            </a:r>
            <a:endParaRPr lang="en-US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JFS</a:t>
            </a:r>
          </a:p>
          <a:p>
            <a:pPr lvl="1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XFS</a:t>
            </a:r>
          </a:p>
          <a:p>
            <a:pPr lvl="1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btrfs</a:t>
            </a:r>
            <a:endParaRPr lang="en-US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4274" name="Picture 2" descr="Linux File System">
            <a:extLst>
              <a:ext uri="{FF2B5EF4-FFF2-40B4-BE49-F238E27FC236}">
                <a16:creationId xmlns:a16="http://schemas.microsoft.com/office/drawing/2014/main" id="{3C81734A-712C-47C1-83D4-AA5FDE507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516" y="1159628"/>
            <a:ext cx="476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1E9EAB-0ABC-4855-B8AA-2019D2B19736}"/>
              </a:ext>
            </a:extLst>
          </p:cNvPr>
          <p:cNvSpPr txBox="1"/>
          <p:nvPr/>
        </p:nvSpPr>
        <p:spPr>
          <a:xfrm>
            <a:off x="476027" y="6117283"/>
            <a:ext cx="8444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[8]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Non-Linux filesystems include FAT/FAT32, NTFS, HFS/HFS+, APFS, ISO-9660, and UDF.</a:t>
            </a:r>
          </a:p>
        </p:txBody>
      </p:sp>
    </p:spTree>
    <p:extLst>
      <p:ext uri="{BB962C8B-B14F-4D97-AF65-F5344CB8AC3E}">
        <p14:creationId xmlns:p14="http://schemas.microsoft.com/office/powerpoint/2010/main" val="3963776120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C55B2B82-61B5-4935-BFAD-E2DAC86B2C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704" y="0"/>
            <a:ext cx="7808500" cy="1513059"/>
          </a:xfrm>
        </p:spPr>
        <p:txBody>
          <a:bodyPr vert="horz" lIns="91440" tIns="35206" rIns="91440" bIns="45720" rtlCol="0" anchor="t">
            <a:normAutofit/>
          </a:bodyPr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b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Working with Filesystems</a:t>
            </a: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A873BC2D-6F84-4BC0-A5B3-BBAFDCD329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6914" y="1159628"/>
            <a:ext cx="7808500" cy="4320454"/>
          </a:xfrm>
        </p:spPr>
        <p:txBody>
          <a:bodyPr vert="horz" lIns="91440" tIns="22403" rIns="91440" bIns="45720" rtlCol="0">
            <a:normAutofit/>
          </a:bodyPr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 mount and </a:t>
            </a:r>
            <a:r>
              <a:rPr lang="en-US" alt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umount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commands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 /</a:t>
            </a:r>
            <a:r>
              <a:rPr lang="en-US" alt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alt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fstab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file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1E9EAB-0ABC-4855-B8AA-2019D2B19736}"/>
              </a:ext>
            </a:extLst>
          </p:cNvPr>
          <p:cNvSpPr txBox="1"/>
          <p:nvPr/>
        </p:nvSpPr>
        <p:spPr>
          <a:xfrm>
            <a:off x="476027" y="6117283"/>
            <a:ext cx="8444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[8]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Non-Linux filesystems include FAT/FAT32, NTFS, HFS/HFS+, APFS, ISO-9660, and UDF.</a:t>
            </a:r>
          </a:p>
        </p:txBody>
      </p:sp>
      <p:pic>
        <p:nvPicPr>
          <p:cNvPr id="58370" name="Picture 2" descr="Mount a Hard drive">
            <a:extLst>
              <a:ext uri="{FF2B5EF4-FFF2-40B4-BE49-F238E27FC236}">
                <a16:creationId xmlns:a16="http://schemas.microsoft.com/office/drawing/2014/main" id="{5FD596A6-F582-44E4-8FB5-8B3AEDC6C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88" y="2690813"/>
            <a:ext cx="8048625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344573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C55B2B82-61B5-4935-BFAD-E2DAC86B2C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704" y="0"/>
            <a:ext cx="7808500" cy="1513059"/>
          </a:xfrm>
        </p:spPr>
        <p:txBody>
          <a:bodyPr vert="horz" lIns="91440" tIns="35206" rIns="91440" bIns="45720" rtlCol="0" anchor="t">
            <a:normAutofit/>
          </a:bodyPr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b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Managing Displays</a:t>
            </a: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A873BC2D-6F84-4BC0-A5B3-BBAFDCD329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6914" y="1159628"/>
            <a:ext cx="5042510" cy="4320454"/>
          </a:xfrm>
        </p:spPr>
        <p:txBody>
          <a:bodyPr vert="horz" lIns="91440" tIns="22403" rIns="91440" bIns="45720" rtlCol="0">
            <a:normAutofit/>
          </a:bodyPr>
          <a:lstStyle/>
          <a:p>
            <a:pPr marL="391729" indent="-293797">
              <a:spcAft>
                <a:spcPts val="1089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  <a:defRPr/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Common Display connectors</a:t>
            </a:r>
          </a:p>
          <a:p>
            <a:pPr marL="848929" lvl="1" indent="-293797">
              <a:spcAft>
                <a:spcPts val="1089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  <a:defRPr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HDMI</a:t>
            </a:r>
          </a:p>
          <a:p>
            <a:pPr marL="848929" lvl="1" indent="-293797">
              <a:spcAft>
                <a:spcPts val="1089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  <a:defRPr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DVI</a:t>
            </a:r>
          </a:p>
          <a:p>
            <a:pPr marL="848929" lvl="1" indent="-293797">
              <a:spcAft>
                <a:spcPts val="1089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  <a:defRPr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VGA</a:t>
            </a:r>
          </a:p>
          <a:p>
            <a:pPr marL="391729" indent="-293797">
              <a:spcAft>
                <a:spcPts val="1089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  <a:defRPr/>
            </a:pPr>
            <a:r>
              <a:rPr lang="en-US" altLang="en-US" sz="2800" dirty="0">
                <a:cs typeface="Arial" panose="020B0604020202020204" pitchFamily="34" charset="0"/>
              </a:rPr>
              <a:t>Linux auto-detects monitor optimum resolution</a:t>
            </a:r>
          </a:p>
        </p:txBody>
      </p:sp>
      <p:pic>
        <p:nvPicPr>
          <p:cNvPr id="60420" name="Picture 4" descr="Connectors">
            <a:extLst>
              <a:ext uri="{FF2B5EF4-FFF2-40B4-BE49-F238E27FC236}">
                <a16:creationId xmlns:a16="http://schemas.microsoft.com/office/drawing/2014/main" id="{54D143AF-FF6F-439F-ABCE-9C7BB41F0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065" y="1203462"/>
            <a:ext cx="5695021" cy="423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0417C0D-67BE-4008-9004-26276786D8A3}"/>
              </a:ext>
            </a:extLst>
          </p:cNvPr>
          <p:cNvSpPr/>
          <p:nvPr/>
        </p:nvSpPr>
        <p:spPr>
          <a:xfrm>
            <a:off x="8909825" y="1672683"/>
            <a:ext cx="1271239" cy="6690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AC8442A-5104-48ED-9961-776AA435FC9B}"/>
              </a:ext>
            </a:extLst>
          </p:cNvPr>
          <p:cNvSpPr/>
          <p:nvPr/>
        </p:nvSpPr>
        <p:spPr>
          <a:xfrm>
            <a:off x="8909824" y="4066478"/>
            <a:ext cx="1271239" cy="6690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379645E-8D34-4B34-901A-42D6EAE646B6}"/>
              </a:ext>
            </a:extLst>
          </p:cNvPr>
          <p:cNvSpPr/>
          <p:nvPr/>
        </p:nvSpPr>
        <p:spPr>
          <a:xfrm>
            <a:off x="5973337" y="2546195"/>
            <a:ext cx="1271239" cy="6690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1267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C55B2B82-61B5-4935-BFAD-E2DAC86B2C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704" y="0"/>
            <a:ext cx="7808500" cy="1513059"/>
          </a:xfrm>
        </p:spPr>
        <p:txBody>
          <a:bodyPr vert="horz" lIns="91440" tIns="35206" rIns="91440" bIns="45720" rtlCol="0" anchor="t">
            <a:normAutofit/>
          </a:bodyPr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b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Managing Displays</a:t>
            </a: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A873BC2D-6F84-4BC0-A5B3-BBAFDCD329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13604" y="1159628"/>
            <a:ext cx="7915995" cy="4320454"/>
          </a:xfrm>
        </p:spPr>
        <p:txBody>
          <a:bodyPr vert="horz" lIns="91440" tIns="22403" rIns="91440" bIns="45720" rtlCol="0">
            <a:noAutofit/>
          </a:bodyPr>
          <a:lstStyle/>
          <a:p>
            <a:pPr marL="391729" indent="-293797">
              <a:spcAft>
                <a:spcPts val="1089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  <a:defRPr/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Understanding the Role of X</a:t>
            </a:r>
          </a:p>
          <a:p>
            <a:pPr marL="848929" lvl="1" indent="-293797">
              <a:spcAft>
                <a:spcPts val="1089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  <a:defRPr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If there is GUI, there is X server</a:t>
            </a:r>
          </a:p>
          <a:p>
            <a:pPr marL="848929" lvl="1" indent="-293797">
              <a:spcAft>
                <a:spcPts val="1089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  <a:defRPr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Translates inputs to the kernel</a:t>
            </a:r>
          </a:p>
        </p:txBody>
      </p:sp>
      <p:pic>
        <p:nvPicPr>
          <p:cNvPr id="62466" name="Picture 2">
            <a:extLst>
              <a:ext uri="{FF2B5EF4-FFF2-40B4-BE49-F238E27FC236}">
                <a16:creationId xmlns:a16="http://schemas.microsoft.com/office/drawing/2014/main" id="{9B567BC6-0C9F-472C-804E-94DD600FB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395" y="1159628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362703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C55B2B82-61B5-4935-BFAD-E2DAC86B2C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704" y="0"/>
            <a:ext cx="7808500" cy="1513059"/>
          </a:xfrm>
        </p:spPr>
        <p:txBody>
          <a:bodyPr vert="horz" lIns="91440" tIns="35206" rIns="91440" bIns="45720" rtlCol="0" anchor="t">
            <a:normAutofit/>
          </a:bodyPr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b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Managing Displays</a:t>
            </a: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A873BC2D-6F84-4BC0-A5B3-BBAFDCD329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6914" y="1159628"/>
            <a:ext cx="10662725" cy="4320454"/>
          </a:xfrm>
        </p:spPr>
        <p:txBody>
          <a:bodyPr vert="horz" lIns="91440" tIns="22403" rIns="91440" bIns="45720" rtlCol="0">
            <a:noAutofit/>
          </a:bodyPr>
          <a:lstStyle/>
          <a:p>
            <a:pPr marL="512704" indent="-414772">
              <a:spcAft>
                <a:spcPts val="544"/>
              </a:spcAft>
              <a:buFont typeface="Arial" panose="020B0604020202020204" pitchFamily="34" charset="0"/>
              <a:buChar char="•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  <a:defRPr/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Steps in Managing a Display:</a:t>
            </a:r>
          </a:p>
          <a:p>
            <a:pPr marL="460858" lvl="1" indent="0">
              <a:spcAft>
                <a:spcPts val="544"/>
              </a:spcAft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  <a:defRPr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1: Initialize video (including resolution)</a:t>
            </a:r>
          </a:p>
          <a:p>
            <a:pPr marL="460858" lvl="1" indent="0">
              <a:spcAft>
                <a:spcPts val="544"/>
              </a:spcAft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  <a:defRPr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2: Allocate window sections to applications</a:t>
            </a:r>
          </a:p>
          <a:p>
            <a:pPr marL="460858" lvl="1" indent="0">
              <a:spcAft>
                <a:spcPts val="544"/>
              </a:spcAft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  <a:defRPr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3: Manage overlapping of windows and manage mouse</a:t>
            </a:r>
          </a:p>
          <a:p>
            <a:pPr marL="460858" lvl="1" indent="0">
              <a:spcAft>
                <a:spcPts val="544"/>
              </a:spcAft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  <a:defRPr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4: Direct user keyboard input to active application</a:t>
            </a:r>
          </a:p>
          <a:p>
            <a:pPr marL="460858" lvl="1" indent="0">
              <a:spcAft>
                <a:spcPts val="544"/>
              </a:spcAft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  <a:defRPr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5: Display text &amp; shapes within windows</a:t>
            </a:r>
          </a:p>
          <a:p>
            <a:pPr marL="460858" lvl="1" indent="0">
              <a:spcAft>
                <a:spcPts val="544"/>
              </a:spcAft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  <a:defRPr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6: Provide user elements to move and resize windows</a:t>
            </a:r>
          </a:p>
          <a:p>
            <a:pPr marL="460858" lvl="1" indent="0">
              <a:spcAft>
                <a:spcPts val="544"/>
              </a:spcAft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  <a:defRPr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7: Manage elements (e.g., scroll bars)</a:t>
            </a:r>
          </a:p>
          <a:p>
            <a:pPr marL="564551" indent="-466618">
              <a:spcAft>
                <a:spcPts val="544"/>
              </a:spcAft>
              <a:buFont typeface="Arial" panose="020B0604020202020204" pitchFamily="34" charset="0"/>
              <a:buChar char="•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  <a:defRPr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X Window System handles steps 1-5, Window Manager handles steps 6,7</a:t>
            </a:r>
          </a:p>
        </p:txBody>
      </p:sp>
    </p:spTree>
    <p:extLst>
      <p:ext uri="{BB962C8B-B14F-4D97-AF65-F5344CB8AC3E}">
        <p14:creationId xmlns:p14="http://schemas.microsoft.com/office/powerpoint/2010/main" val="2107722787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C55B2B82-61B5-4935-BFAD-E2DAC86B2C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704" y="0"/>
            <a:ext cx="7808500" cy="1513059"/>
          </a:xfrm>
        </p:spPr>
        <p:txBody>
          <a:bodyPr vert="horz" lIns="91440" tIns="35206" rIns="91440" bIns="45720" rtlCol="0" anchor="t">
            <a:normAutofit/>
          </a:bodyPr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b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Managing Display Resolution with GUI Tools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8D3EC31-5CB6-4A74-9899-23D117578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132" y="999073"/>
            <a:ext cx="6140175" cy="4592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7052773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C55B2B82-61B5-4935-BFAD-E2DAC86B2C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704" y="0"/>
            <a:ext cx="7808500" cy="1513059"/>
          </a:xfrm>
        </p:spPr>
        <p:txBody>
          <a:bodyPr vert="horz" lIns="91440" tIns="35206" rIns="91440" bIns="45720" rtlCol="0" anchor="t">
            <a:normAutofit/>
          </a:bodyPr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b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Managing USB Devices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34B788C-BC56-4337-82D8-D168A401C0CF}"/>
              </a:ext>
            </a:extLst>
          </p:cNvPr>
          <p:cNvSpPr txBox="1">
            <a:spLocks noChangeArrowheads="1"/>
          </p:cNvSpPr>
          <p:nvPr/>
        </p:nvSpPr>
        <p:spPr>
          <a:xfrm>
            <a:off x="577703" y="1268773"/>
            <a:ext cx="9413789" cy="4320454"/>
          </a:xfrm>
          <a:prstGeom prst="rect">
            <a:avLst/>
          </a:prstGeom>
        </p:spPr>
        <p:txBody>
          <a:bodyPr vert="horz" lIns="91440" tIns="22403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1729" indent="-293797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Human interface devices</a:t>
            </a:r>
          </a:p>
          <a:p>
            <a:pPr marL="391729" indent="-293797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Removeable/External disk storage</a:t>
            </a:r>
          </a:p>
          <a:p>
            <a:pPr marL="391729" indent="-293797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Mobile phones, cameras, </a:t>
            </a:r>
            <a:r>
              <a:rPr lang="en-US" alt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ebook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readers, music players</a:t>
            </a:r>
          </a:p>
          <a:p>
            <a:pPr marL="391729" indent="-293797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Scanners</a:t>
            </a:r>
          </a:p>
          <a:p>
            <a:pPr marL="391729" indent="-293797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Printers</a:t>
            </a:r>
          </a:p>
        </p:txBody>
      </p:sp>
    </p:spTree>
    <p:extLst>
      <p:ext uri="{BB962C8B-B14F-4D97-AF65-F5344CB8AC3E}">
        <p14:creationId xmlns:p14="http://schemas.microsoft.com/office/powerpoint/2010/main" val="2635676461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EAFD26-CBB5-48D2-BC6A-2A90FE66850B}"/>
              </a:ext>
            </a:extLst>
          </p:cNvPr>
          <p:cNvSpPr txBox="1">
            <a:spLocks/>
          </p:cNvSpPr>
          <p:nvPr/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FC07A4F-20C9-4C60-AE8F-3E184A4D3951}"/>
              </a:ext>
            </a:extLst>
          </p:cNvPr>
          <p:cNvSpPr txBox="1">
            <a:spLocks/>
          </p:cNvSpPr>
          <p:nvPr/>
        </p:nvSpPr>
        <p:spPr>
          <a:xfrm>
            <a:off x="567193" y="1858966"/>
            <a:ext cx="8910182" cy="3556756"/>
          </a:xfrm>
          <a:prstGeom prst="rect">
            <a:avLst/>
          </a:prstGeom>
        </p:spPr>
        <p:txBody>
          <a:bodyPr numCol="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Welcome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Lecture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Demos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About the Exam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5 Exam Domains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Wrap-Up</a:t>
            </a:r>
          </a:p>
          <a:p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805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D6BD3-1FE8-477D-9982-63EE5B99A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 Role and Function of an Operating System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C63EC-562E-4631-8CDC-18E90FA42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Application operation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Hardware mediator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Reliable data storage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Security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Network connectivity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D6E73B-154F-4403-BE09-F3359DCEC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585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C55B2B82-61B5-4935-BFAD-E2DAC86B2C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704" y="0"/>
            <a:ext cx="7808500" cy="1513059"/>
          </a:xfrm>
        </p:spPr>
        <p:txBody>
          <a:bodyPr vert="horz" lIns="91440" tIns="35206" rIns="91440" bIns="45720" rtlCol="0" anchor="t">
            <a:normAutofit/>
          </a:bodyPr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b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Managing Drivers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34B788C-BC56-4337-82D8-D168A401C0CF}"/>
              </a:ext>
            </a:extLst>
          </p:cNvPr>
          <p:cNvSpPr txBox="1">
            <a:spLocks noChangeArrowheads="1"/>
          </p:cNvSpPr>
          <p:nvPr/>
        </p:nvSpPr>
        <p:spPr>
          <a:xfrm>
            <a:off x="577703" y="1268773"/>
            <a:ext cx="9413789" cy="4320454"/>
          </a:xfrm>
          <a:prstGeom prst="rect">
            <a:avLst/>
          </a:prstGeom>
        </p:spPr>
        <p:txBody>
          <a:bodyPr vert="horz" lIns="91440" tIns="22403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1729" indent="-293797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Understanding Types of Drivers</a:t>
            </a:r>
          </a:p>
          <a:p>
            <a:pPr marL="391729" indent="-293797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Drivers stored in the kernel</a:t>
            </a:r>
          </a:p>
          <a:p>
            <a:pPr marL="391729" indent="-293797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Drivers stored in library/applications</a:t>
            </a:r>
          </a:p>
          <a:p>
            <a:pPr marL="391729" indent="-293797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Locating and Installing Drivers</a:t>
            </a:r>
          </a:p>
          <a:p>
            <a:pPr marL="391729" indent="-293797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New hardware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76E63E-26F4-4ED4-B1D7-EFDB46629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684" y="1068906"/>
            <a:ext cx="4590476" cy="396190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8D9FC16-8E04-4B1E-B2AF-6F339FF9397B}"/>
              </a:ext>
            </a:extLst>
          </p:cNvPr>
          <p:cNvSpPr/>
          <p:nvPr/>
        </p:nvSpPr>
        <p:spPr>
          <a:xfrm>
            <a:off x="7515922" y="4047893"/>
            <a:ext cx="1260088" cy="3902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566590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CC4EA-C0BB-4BF2-817B-444DADF38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1F9B37F-620D-4C1C-AAEE-1BE94A0528D9}"/>
              </a:ext>
            </a:extLst>
          </p:cNvPr>
          <p:cNvSpPr txBox="1">
            <a:spLocks/>
          </p:cNvSpPr>
          <p:nvPr/>
        </p:nvSpPr>
        <p:spPr>
          <a:xfrm>
            <a:off x="375666" y="390087"/>
            <a:ext cx="5451613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Demos</a:t>
            </a:r>
            <a:endParaRPr lang="en-US" i="1" dirty="0"/>
          </a:p>
        </p:txBody>
      </p:sp>
      <p:pic>
        <p:nvPicPr>
          <p:cNvPr id="1026" name="Picture 2" descr="Oracle Linux vs. Red Hat Linux">
            <a:extLst>
              <a:ext uri="{FF2B5EF4-FFF2-40B4-BE49-F238E27FC236}">
                <a16:creationId xmlns:a16="http://schemas.microsoft.com/office/drawing/2014/main" id="{6A83C34D-76E1-4A52-ABDE-0EAC2886A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152" y="890372"/>
            <a:ext cx="3717171" cy="440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0C1103-F823-46A2-A782-6956735DF7BB}"/>
              </a:ext>
            </a:extLst>
          </p:cNvPr>
          <p:cNvSpPr txBox="1"/>
          <p:nvPr/>
        </p:nvSpPr>
        <p:spPr>
          <a:xfrm>
            <a:off x="375666" y="1484026"/>
            <a:ext cx="56444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Based on Red Hat Enterprise Linux (RHEL)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Oracle Linux is an open-source clone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722844-B37E-4782-80EC-DCAC4554C771}"/>
              </a:ext>
            </a:extLst>
          </p:cNvPr>
          <p:cNvSpPr txBox="1"/>
          <p:nvPr/>
        </p:nvSpPr>
        <p:spPr>
          <a:xfrm>
            <a:off x="728662" y="6009738"/>
            <a:ext cx="82210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Did You Know? Oracle’s Linux distro is a clone of RHEL and used in the Oracle Cloud Infrastructure (OCI).</a:t>
            </a:r>
            <a:endParaRPr lang="en-US" sz="1400" b="0" i="1" dirty="0">
              <a:solidFill>
                <a:schemeClr val="tx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066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EB544579-DD92-4A93-8157-CBA4CFCD7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6313" y="374077"/>
            <a:ext cx="7333680" cy="611273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101D8-1B30-449A-8F42-D148063DB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132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D0D42-954E-4B68-92B2-B2C8EF7E7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777101-9E70-4F28-A4F6-45338FFC4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34" y="259021"/>
            <a:ext cx="7848035" cy="633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80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What Questions Do you Have for Me?</a:t>
            </a:r>
          </a:p>
        </p:txBody>
      </p:sp>
    </p:spTree>
    <p:extLst>
      <p:ext uri="{BB962C8B-B14F-4D97-AF65-F5344CB8AC3E}">
        <p14:creationId xmlns:p14="http://schemas.microsoft.com/office/powerpoint/2010/main" val="1495071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666" y="390087"/>
            <a:ext cx="5451613" cy="612885"/>
          </a:xfrm>
        </p:spPr>
        <p:txBody>
          <a:bodyPr>
            <a:noAutofit/>
          </a:bodyPr>
          <a:lstStyle/>
          <a:p>
            <a:pPr>
              <a:tabLst>
                <a:tab pos="5257800" algn="l"/>
              </a:tabLst>
            </a:pPr>
            <a:r>
              <a:rPr lang="en-US" sz="2800" dirty="0"/>
              <a:t>About the Linux Essentials v1.6 [1]</a:t>
            </a:r>
            <a:br>
              <a:rPr lang="en-US" sz="2800" b="0" i="0" dirty="0">
                <a:solidFill>
                  <a:srgbClr val="000000"/>
                </a:solidFill>
                <a:effectLst/>
              </a:rPr>
            </a:br>
            <a:endParaRPr lang="en-US" sz="28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83928" y="1254127"/>
            <a:ext cx="5635091" cy="4381169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No prerequisites</a:t>
            </a:r>
          </a:p>
          <a:p>
            <a:r>
              <a:rPr lang="en-US" sz="2400" dirty="0">
                <a:solidFill>
                  <a:schemeClr val="tx2"/>
                </a:solidFill>
              </a:rPr>
              <a:t>Closed book, up to 60 minutes</a:t>
            </a:r>
          </a:p>
          <a:p>
            <a:r>
              <a:rPr lang="en-US" sz="2400" dirty="0">
                <a:solidFill>
                  <a:schemeClr val="tx2"/>
                </a:solidFill>
              </a:rPr>
              <a:t>40 multiple-choice (some multi-select and fill-in-the-blank items) questions</a:t>
            </a:r>
          </a:p>
          <a:p>
            <a:r>
              <a:rPr lang="en-US" sz="2400" dirty="0">
                <a:solidFill>
                  <a:schemeClr val="tx2"/>
                </a:solidFill>
              </a:rPr>
              <a:t>Min pass score 500 points (200-800 scale)</a:t>
            </a:r>
          </a:p>
          <a:p>
            <a:r>
              <a:rPr lang="en-US" sz="2400" dirty="0">
                <a:solidFill>
                  <a:schemeClr val="tx2"/>
                </a:solidFill>
              </a:rPr>
              <a:t>Partially correct responses not accepted (for F-I-T-B questions LPI may accept multiple correct versions of an answer [2]</a:t>
            </a:r>
            <a:endParaRPr lang="en-US" sz="2400" baseline="300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Total exam weight count is 40, thus 40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3A48C-E845-42B1-A908-10A77284408E}"/>
              </a:ext>
            </a:extLst>
          </p:cNvPr>
          <p:cNvSpPr txBox="1"/>
          <p:nvPr/>
        </p:nvSpPr>
        <p:spPr>
          <a:xfrm>
            <a:off x="375666" y="5886451"/>
            <a:ext cx="7370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[1,3] Linux Professional Institute, “Linux Professional Institute Linux Essentials,” Linux Professional Institute, 21-Oct-2018. [Online]. Available: </a:t>
            </a:r>
            <a:r>
              <a:rPr lang="fr-FR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https://www.lpi.org/our-certifications/linux-essentials-overview</a:t>
            </a:r>
            <a:r>
              <a:rPr lang="fr-FR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[</a:t>
            </a:r>
            <a:r>
              <a:rPr lang="fr-FR" sz="1200" i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Accessed</a:t>
            </a:r>
            <a:r>
              <a:rPr lang="fr-FR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14-Aug-2021]</a:t>
            </a:r>
          </a:p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[2] Dr. Galliano’s correspondence with LPI, dated August 2021: Example: with/without leading path in a case where the answer is a command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8D0BD72-F1DE-481B-9E30-56EF7AFD4750}"/>
              </a:ext>
            </a:extLst>
          </p:cNvPr>
          <p:cNvSpPr txBox="1">
            <a:spLocks/>
          </p:cNvSpPr>
          <p:nvPr/>
        </p:nvSpPr>
        <p:spPr>
          <a:xfrm>
            <a:off x="6642685" y="1237232"/>
            <a:ext cx="5173649" cy="355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Linux Community and a Career in Open Source</a:t>
            </a:r>
          </a:p>
          <a:p>
            <a:r>
              <a:rPr lang="en-US" sz="2400" dirty="0">
                <a:solidFill>
                  <a:srgbClr val="FF0000"/>
                </a:solidFill>
              </a:rPr>
              <a:t>Finding Your Way on a Linux System</a:t>
            </a:r>
          </a:p>
          <a:p>
            <a:r>
              <a:rPr lang="en-US" sz="2400" dirty="0">
                <a:solidFill>
                  <a:srgbClr val="FF0000"/>
                </a:solidFill>
              </a:rPr>
              <a:t>The Power of the Command Line</a:t>
            </a:r>
          </a:p>
          <a:p>
            <a:r>
              <a:rPr lang="en-US" sz="2400" dirty="0"/>
              <a:t>The Linux Operating System</a:t>
            </a:r>
          </a:p>
          <a:p>
            <a:r>
              <a:rPr lang="en-US" sz="2400" dirty="0">
                <a:solidFill>
                  <a:srgbClr val="FF0000"/>
                </a:solidFill>
              </a:rPr>
              <a:t>Security and File Permissions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88CD04-D109-4A43-82D9-BDC57E91394B}"/>
              </a:ext>
            </a:extLst>
          </p:cNvPr>
          <p:cNvSpPr txBox="1">
            <a:spLocks/>
          </p:cNvSpPr>
          <p:nvPr/>
        </p:nvSpPr>
        <p:spPr>
          <a:xfrm>
            <a:off x="6642685" y="383759"/>
            <a:ext cx="5173649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2800" dirty="0"/>
              <a:t>The 5 Exam Domains [3]</a:t>
            </a:r>
            <a:endParaRPr lang="en-US" sz="2800" baseline="30000" dirty="0"/>
          </a:p>
        </p:txBody>
      </p:sp>
      <p:pic>
        <p:nvPicPr>
          <p:cNvPr id="9" name="Picture 2" descr="Linux Essentials - Credly">
            <a:extLst>
              <a:ext uri="{FF2B5EF4-FFF2-40B4-BE49-F238E27FC236}">
                <a16:creationId xmlns:a16="http://schemas.microsoft.com/office/drawing/2014/main" id="{6BFAA0D2-E85A-4586-B1A4-D0090F4AD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762" y="4103487"/>
            <a:ext cx="1137721" cy="1137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710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A81D5-1288-4F2A-9BF5-F3C8516C0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94" y="641242"/>
            <a:ext cx="11107724" cy="612885"/>
          </a:xfrm>
        </p:spPr>
        <p:txBody>
          <a:bodyPr/>
          <a:lstStyle/>
          <a:p>
            <a:r>
              <a:rPr lang="en-US" dirty="0"/>
              <a:t>LPI Exam Re-Take Policy [4]</a:t>
            </a:r>
            <a:endParaRPr lang="en-US" baseline="30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16F09-BC75-4B8A-844E-44B7E7120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400" b="0" i="0" dirty="0">
                <a:effectLst/>
              </a:rPr>
              <a:t>Anyone who takes an LPI exam once must wait </a:t>
            </a:r>
            <a:r>
              <a:rPr lang="en-US" sz="2400" b="0" i="0" u="sng" dirty="0">
                <a:effectLst/>
              </a:rPr>
              <a:t>one week</a:t>
            </a:r>
            <a:r>
              <a:rPr lang="en-US" sz="2400" b="0" i="0" dirty="0">
                <a:effectLst/>
              </a:rPr>
              <a:t> before re-taking</a:t>
            </a:r>
          </a:p>
          <a:p>
            <a:pPr algn="l"/>
            <a:r>
              <a:rPr lang="en-US" sz="2400" b="0" i="0" dirty="0">
                <a:effectLst/>
              </a:rPr>
              <a:t>Anyone who takes an LPI exam a second (and subsequent) time must wait </a:t>
            </a:r>
            <a:r>
              <a:rPr lang="en-US" sz="2400" b="0" i="0" u="sng" dirty="0">
                <a:effectLst/>
              </a:rPr>
              <a:t>30 days </a:t>
            </a:r>
            <a:r>
              <a:rPr lang="en-US" sz="2400" b="0" i="0" dirty="0">
                <a:effectLst/>
              </a:rPr>
              <a:t>before re-taking</a:t>
            </a:r>
          </a:p>
          <a:p>
            <a:pPr algn="l"/>
            <a:r>
              <a:rPr lang="en-US" sz="2400" dirty="0">
                <a:solidFill>
                  <a:srgbClr val="FF0000"/>
                </a:solidFill>
              </a:rPr>
              <a:t>3</a:t>
            </a:r>
            <a:r>
              <a:rPr lang="en-US" sz="2400" baseline="30000" dirty="0">
                <a:solidFill>
                  <a:srgbClr val="FF0000"/>
                </a:solidFill>
              </a:rPr>
              <a:t>rd</a:t>
            </a:r>
            <a:r>
              <a:rPr lang="en-US" sz="2400" dirty="0">
                <a:solidFill>
                  <a:srgbClr val="FF0000"/>
                </a:solidFill>
              </a:rPr>
              <a:t> and subsequent attempts at your own cost ($120)</a:t>
            </a:r>
            <a:endParaRPr lang="en-US" sz="2400" b="0" i="0" dirty="0">
              <a:solidFill>
                <a:srgbClr val="FF0000"/>
              </a:solidFill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81E14-5AEE-48B1-86A3-383C58ECE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BFF5E8-612D-4F72-B4F4-2DFFAAF49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683" y="2351134"/>
            <a:ext cx="1462818" cy="21557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F981BD-A557-4D78-A947-757265E84CA6}"/>
              </a:ext>
            </a:extLst>
          </p:cNvPr>
          <p:cNvSpPr txBox="1"/>
          <p:nvPr/>
        </p:nvSpPr>
        <p:spPr>
          <a:xfrm>
            <a:off x="567193" y="6080514"/>
            <a:ext cx="7373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[4] Linux Professional Institute, “Privacy Statement and Policies,” Linux Professional Institute, 18-May-2018. [Online]. Available: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https://www.lpi.org/policies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[Accessed: 14-Aug-2021].</a:t>
            </a:r>
          </a:p>
        </p:txBody>
      </p:sp>
    </p:spTree>
    <p:extLst>
      <p:ext uri="{BB962C8B-B14F-4D97-AF65-F5344CB8AC3E}">
        <p14:creationId xmlns:p14="http://schemas.microsoft.com/office/powerpoint/2010/main" val="3256899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6509-595E-427C-9513-7005E0AD3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Topics/Weightings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D4DE4-B087-468B-9D85-A55E386AC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8713E3-F447-4C80-B2BE-9C3DDCC37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0" y="2378646"/>
            <a:ext cx="1881106" cy="21007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E05999-9925-4B8B-BF0C-8A42C0334860}"/>
              </a:ext>
            </a:extLst>
          </p:cNvPr>
          <p:cNvSpPr txBox="1"/>
          <p:nvPr/>
        </p:nvSpPr>
        <p:spPr>
          <a:xfrm>
            <a:off x="529702" y="6195488"/>
            <a:ext cx="7347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[5] Linux Professional Institute, “Linux Essentials Objectives V1.6 - LPI Wiki,” Linux Professional Institute, 25-Jan-2020. [Online]. Available: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https://wiki.lpi.org/wiki/Linux_Essentials_Objectives_V1.6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[Accessed: 14-Aug-2021].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FD1703F-5E1C-40C3-AF4A-B92ED3D1E1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406819"/>
              </p:ext>
            </p:extLst>
          </p:nvPr>
        </p:nvGraphicFramePr>
        <p:xfrm>
          <a:off x="867686" y="431679"/>
          <a:ext cx="4204968" cy="5188060"/>
        </p:xfrm>
        <a:graphic>
          <a:graphicData uri="http://schemas.openxmlformats.org/drawingml/2006/table">
            <a:tbl>
              <a:tblPr/>
              <a:tblGrid>
                <a:gridCol w="1061720">
                  <a:extLst>
                    <a:ext uri="{9D8B030D-6E8A-4147-A177-3AD203B41FA5}">
                      <a16:colId xmlns:a16="http://schemas.microsoft.com/office/drawing/2014/main" val="4219903607"/>
                    </a:ext>
                  </a:extLst>
                </a:gridCol>
                <a:gridCol w="1741592">
                  <a:extLst>
                    <a:ext uri="{9D8B030D-6E8A-4147-A177-3AD203B41FA5}">
                      <a16:colId xmlns:a16="http://schemas.microsoft.com/office/drawing/2014/main" val="1260923742"/>
                    </a:ext>
                  </a:extLst>
                </a:gridCol>
                <a:gridCol w="1401656">
                  <a:extLst>
                    <a:ext uri="{9D8B030D-6E8A-4147-A177-3AD203B41FA5}">
                      <a16:colId xmlns:a16="http://schemas.microsoft.com/office/drawing/2014/main" val="4191681459"/>
                    </a:ext>
                  </a:extLst>
                </a:gridCol>
              </a:tblGrid>
              <a:tr h="259403">
                <a:tc rowSpan="19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Linux Essentials v1.6 Exam Topics [5]</a:t>
                      </a:r>
                      <a:endParaRPr lang="en-US" sz="1800" b="0" i="0" u="none" strike="noStrike" baseline="30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90" marR="8890" marT="889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400645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703115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676495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553914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F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189309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205486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364256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081348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197107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F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296328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835263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156404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793365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F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44119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554364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37598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197616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438387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1769993"/>
                  </a:ext>
                </a:extLst>
              </a:tr>
              <a:tr h="259403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90" marR="8890" marT="88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8989841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DE2265CF-5F5B-4348-A0CF-B6AA8CA824E1}"/>
              </a:ext>
            </a:extLst>
          </p:cNvPr>
          <p:cNvSpPr/>
          <p:nvPr/>
        </p:nvSpPr>
        <p:spPr>
          <a:xfrm>
            <a:off x="2558851" y="3550779"/>
            <a:ext cx="2663190" cy="26289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79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EC80D-4445-4CE7-B775-D9E55586A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3B8309F-5D04-46C1-8D35-BBEFE48BD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739" y="628858"/>
            <a:ext cx="5716586" cy="503405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53920" tIns="4761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Weight: 2 (2 questions)</a:t>
            </a:r>
            <a:endParaRPr lang="en-US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Description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Familiarity with the components that go into building desktop/server computers</a:t>
            </a:r>
            <a:endParaRPr lang="en-US" alt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Key Knowledge Areas:</a:t>
            </a:r>
          </a:p>
          <a:p>
            <a:pPr font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Hardware</a:t>
            </a: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Files used, terms and utilities: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Motherboards, processors, power supplies, optical drives, peripherals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Hard drives, solid state disks and partitions, /dev/</a:t>
            </a:r>
            <a:r>
              <a:rPr 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sd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*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Drivers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6E478B-7F3B-445A-8774-2A96F810FF7B}"/>
              </a:ext>
            </a:extLst>
          </p:cNvPr>
          <p:cNvSpPr txBox="1"/>
          <p:nvPr/>
        </p:nvSpPr>
        <p:spPr>
          <a:xfrm>
            <a:off x="486258" y="6132880"/>
            <a:ext cx="783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[6] Linux Professional Institute (LPI), “Exam 010 Objectives,” Linux Professional Institute, 21-Oct-2018. [Online]. Available: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https://www.lpi.org/our-certifications/exam-010-objectives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[Accessed: 10-Jul-2021].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02929EAA-AA57-40E4-8DEF-B8180F1B0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1530" y="1725650"/>
            <a:ext cx="3573425" cy="3573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6E3AB5-BC39-4A86-9A24-9C4018BE7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7415" y="641242"/>
            <a:ext cx="6494585" cy="91768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4.2 Understanding Computer Hardware [6]</a:t>
            </a:r>
          </a:p>
        </p:txBody>
      </p:sp>
    </p:spTree>
    <p:extLst>
      <p:ext uri="{BB962C8B-B14F-4D97-AF65-F5344CB8AC3E}">
        <p14:creationId xmlns:p14="http://schemas.microsoft.com/office/powerpoint/2010/main" val="3437266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A labeled ASRock K7VT4A Pro Mainboard. ">
            <a:extLst>
              <a:ext uri="{FF2B5EF4-FFF2-40B4-BE49-F238E27FC236}">
                <a16:creationId xmlns:a16="http://schemas.microsoft.com/office/drawing/2014/main" id="{3BCAD6DE-670B-45A5-A0ED-9CF45B085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796" y="1084934"/>
            <a:ext cx="7808500" cy="49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1">
            <a:extLst>
              <a:ext uri="{FF2B5EF4-FFF2-40B4-BE49-F238E27FC236}">
                <a16:creationId xmlns:a16="http://schemas.microsoft.com/office/drawing/2014/main" id="{D82D3841-6F28-4B23-80BC-266F9706D4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704" y="0"/>
            <a:ext cx="7808500" cy="1435000"/>
          </a:xfrm>
        </p:spPr>
        <p:txBody>
          <a:bodyPr vert="horz" lIns="91440" tIns="35206" rIns="91440" bIns="45720" rtlCol="0" anchor="t">
            <a:normAutofit/>
          </a:bodyPr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br>
              <a:rPr lang="en-US" altLang="en-US" dirty="0">
                <a:solidFill>
                  <a:schemeClr val="tx1"/>
                </a:solidFill>
              </a:rPr>
            </a:br>
            <a:r>
              <a:rPr lang="en-US" altLang="en-US" dirty="0">
                <a:solidFill>
                  <a:schemeClr val="tx1"/>
                </a:solidFill>
              </a:rPr>
              <a:t>Identifying Motherboard Capabilities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ABE8D7-BC1E-4B49-BC33-C41C86412067}"/>
              </a:ext>
            </a:extLst>
          </p:cNvPr>
          <p:cNvSpPr txBox="1"/>
          <p:nvPr/>
        </p:nvSpPr>
        <p:spPr>
          <a:xfrm>
            <a:off x="476027" y="6117283"/>
            <a:ext cx="8444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[7]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Wikimedia, “Labelled Motherboard,” wikimedia.org. [Online]. Available: https://upload.wikimedia.org/wikipedia/commons/f/f7/ ASRock_K7VT4A_Pro_Mainboard_Labeled_English.svg. [Accessed: 09-Oct-2021]</a:t>
            </a:r>
            <a:endParaRPr lang="fr-FR" sz="1200" i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C55B2B82-61B5-4935-BFAD-E2DAC86B2C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704" y="0"/>
            <a:ext cx="7808500" cy="1513059"/>
          </a:xfrm>
        </p:spPr>
        <p:txBody>
          <a:bodyPr vert="horz" lIns="91440" tIns="35206" rIns="91440" bIns="45720" rtlCol="0" anchor="t">
            <a:normAutofit/>
          </a:bodyPr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b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 About Your CPU</a:t>
            </a: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A873BC2D-6F84-4BC0-A5B3-BBAFDCD329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6914" y="1159628"/>
            <a:ext cx="7808500" cy="4320454"/>
          </a:xfrm>
        </p:spPr>
        <p:txBody>
          <a:bodyPr vert="horz" lIns="91440" tIns="22403" rIns="91440" bIns="45720" rtlCol="0">
            <a:normAutofit/>
          </a:bodyPr>
          <a:lstStyle/>
          <a:p>
            <a:pPr marL="391729" indent="-293797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Understanding CPU Families</a:t>
            </a:r>
          </a:p>
          <a:p>
            <a:pPr marL="848929" lvl="1" indent="-293797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86</a:t>
            </a:r>
          </a:p>
          <a:p>
            <a:pPr marL="848929" lvl="1" indent="-293797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86-64</a:t>
            </a:r>
          </a:p>
          <a:p>
            <a:pPr marL="848929" lvl="1" indent="-293797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ARM </a:t>
            </a:r>
          </a:p>
          <a:p>
            <a:pPr marL="391729" indent="-293797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Identifying Your CPU</a:t>
            </a:r>
          </a:p>
          <a:p>
            <a:pPr marL="848929" lvl="1" indent="-293797">
              <a:lnSpc>
                <a:spcPct val="94000"/>
              </a:lnSpc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uname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-a</a:t>
            </a:r>
          </a:p>
          <a:p>
            <a:pPr marL="848929" lvl="1" indent="-293797">
              <a:lnSpc>
                <a:spcPct val="94000"/>
              </a:lnSpc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lscpu</a:t>
            </a:r>
            <a:endParaRPr lang="en-US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48929" lvl="1" indent="-293797">
              <a:lnSpc>
                <a:spcPct val="94000"/>
              </a:lnSpc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cat /proc/</a:t>
            </a:r>
            <a:r>
              <a:rPr lang="en-US" alt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cpuinfo</a:t>
            </a:r>
            <a:endParaRPr lang="en-US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C55B2B82-61B5-4935-BFAD-E2DAC86B2C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704" y="0"/>
            <a:ext cx="7808500" cy="1513059"/>
          </a:xfrm>
        </p:spPr>
        <p:txBody>
          <a:bodyPr vert="horz" lIns="91440" tIns="35206" rIns="91440" bIns="45720" rtlCol="0" anchor="t">
            <a:normAutofit/>
          </a:bodyPr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b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Sizing Your Power Supply</a:t>
            </a: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A873BC2D-6F84-4BC0-A5B3-BBAFDCD329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6914" y="1159628"/>
            <a:ext cx="7808500" cy="4320454"/>
          </a:xfrm>
        </p:spPr>
        <p:txBody>
          <a:bodyPr vert="horz" lIns="91440" tIns="22403" rIns="91440" bIns="45720" rtlCol="0">
            <a:normAutofit/>
          </a:bodyPr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AC to DC power conversion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Internal vs. External Power Supplies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Output Rating and Installed Components</a:t>
            </a:r>
          </a:p>
        </p:txBody>
      </p:sp>
    </p:spTree>
    <p:extLst>
      <p:ext uri="{BB962C8B-B14F-4D97-AF65-F5344CB8AC3E}">
        <p14:creationId xmlns:p14="http://schemas.microsoft.com/office/powerpoint/2010/main" val="4242726339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ver 1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B291FC1B-9C0D-714D-91D8-8E8093E0EDE4}"/>
    </a:ext>
  </a:extLst>
</a:theme>
</file>

<file path=ppt/theme/theme10.xml><?xml version="1.0" encoding="utf-8"?>
<a:theme xmlns:a="http://schemas.openxmlformats.org/drawingml/2006/main" name="Body Grey">
  <a:themeElements>
    <a:clrScheme name="WGU 1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862633"/>
      </a:hlink>
      <a:folHlink>
        <a:srgbClr val="8626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4329A6FB-1095-5241-BCAC-BB16457CB1A1}"/>
    </a:ext>
  </a:extLst>
</a:theme>
</file>

<file path=ppt/theme/theme11.xml><?xml version="1.0" encoding="utf-8"?>
<a:theme xmlns:a="http://schemas.openxmlformats.org/drawingml/2006/main" name="Body Blue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913DCDB3-3280-D34F-A91D-FE55C6D01C40}"/>
    </a:ext>
  </a:extLst>
</a:theme>
</file>

<file path=ppt/theme/theme12.xml><?xml version="1.0" encoding="utf-8"?>
<a:theme xmlns:a="http://schemas.openxmlformats.org/drawingml/2006/main" name="Ending 1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36DFEF74-938A-DD41-8E50-ED17D9C74D31}"/>
    </a:ext>
  </a:extLst>
</a:theme>
</file>

<file path=ppt/theme/theme13.xml><?xml version="1.0" encoding="utf-8"?>
<a:theme xmlns:a="http://schemas.openxmlformats.org/drawingml/2006/main" name="Ending 2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FFC507B5-AC6E-0E41-AB4C-6E0C3209A861}"/>
    </a:ext>
  </a:extLst>
</a:theme>
</file>

<file path=ppt/theme/theme14.xml><?xml version="1.0" encoding="utf-8"?>
<a:theme xmlns:a="http://schemas.openxmlformats.org/drawingml/2006/main" name="Ending 3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FDED3EA8-018F-D24B-9730-51B66DF54620}"/>
    </a:ext>
  </a:extLst>
</a:theme>
</file>

<file path=ppt/theme/theme15.xml><?xml version="1.0" encoding="utf-8"?>
<a:theme xmlns:a="http://schemas.openxmlformats.org/drawingml/2006/main" name="Ending 4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2E2D007B-A1D6-694B-869B-C76D213F2613}"/>
    </a:ext>
  </a:extLst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ver 2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69B682AB-A5A6-F844-AFDD-05E3F1B31356}"/>
    </a:ext>
  </a:extLst>
</a:theme>
</file>

<file path=ppt/theme/theme3.xml><?xml version="1.0" encoding="utf-8"?>
<a:theme xmlns:a="http://schemas.openxmlformats.org/drawingml/2006/main" name="Cover 3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1DBD2CA2-889F-7F4D-80EF-79F7580D10DA}"/>
    </a:ext>
  </a:extLst>
</a:theme>
</file>

<file path=ppt/theme/theme4.xml><?xml version="1.0" encoding="utf-8"?>
<a:theme xmlns:a="http://schemas.openxmlformats.org/drawingml/2006/main" name="Cover 4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1180CC51-6A35-AE4A-AD07-A5A5F62BDB9C}"/>
    </a:ext>
  </a:extLst>
</a:theme>
</file>

<file path=ppt/theme/theme5.xml><?xml version="1.0" encoding="utf-8"?>
<a:theme xmlns:a="http://schemas.openxmlformats.org/drawingml/2006/main" name="Interstitial 1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B7C86AAF-8A7C-D54E-8549-AE8622B511BE}"/>
    </a:ext>
  </a:extLst>
</a:theme>
</file>

<file path=ppt/theme/theme6.xml><?xml version="1.0" encoding="utf-8"?>
<a:theme xmlns:a="http://schemas.openxmlformats.org/drawingml/2006/main" name="Interstitial 2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0CC60281-2869-F14A-9F64-2E6E2F3F2915}"/>
    </a:ext>
  </a:extLst>
</a:theme>
</file>

<file path=ppt/theme/theme7.xml><?xml version="1.0" encoding="utf-8"?>
<a:theme xmlns:a="http://schemas.openxmlformats.org/drawingml/2006/main" name="Interstitial 3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8C73B935-DEC3-1D45-8ABD-40558AA0F2EF}"/>
    </a:ext>
  </a:extLst>
</a:theme>
</file>

<file path=ppt/theme/theme8.xml><?xml version="1.0" encoding="utf-8"?>
<a:theme xmlns:a="http://schemas.openxmlformats.org/drawingml/2006/main" name="Interstitial 4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0E672B97-F55E-474D-B055-EAC5BF922511}"/>
    </a:ext>
  </a:extLst>
</a:theme>
</file>

<file path=ppt/theme/theme9.xml><?xml version="1.0" encoding="utf-8"?>
<a:theme xmlns:a="http://schemas.openxmlformats.org/drawingml/2006/main" name="Body White">
  <a:themeElements>
    <a:clrScheme name="WGU 1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862633"/>
      </a:hlink>
      <a:folHlink>
        <a:srgbClr val="8626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5008DB6A-7566-1847-92E7-77BF27A43A6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WGU_Marketing_Final_2</Template>
  <TotalTime>18241</TotalTime>
  <Words>1531</Words>
  <Application>Microsoft Office PowerPoint</Application>
  <PresentationFormat>Widescreen</PresentationFormat>
  <Paragraphs>265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15</vt:i4>
      </vt:variant>
      <vt:variant>
        <vt:lpstr>Slide Titles</vt:lpstr>
      </vt:variant>
      <vt:variant>
        <vt:i4>25</vt:i4>
      </vt:variant>
    </vt:vector>
  </HeadingPairs>
  <TitlesOfParts>
    <vt:vector size="45" baseType="lpstr">
      <vt:lpstr>Arial</vt:lpstr>
      <vt:lpstr>Calibri</vt:lpstr>
      <vt:lpstr>Courier New</vt:lpstr>
      <vt:lpstr>Times New Roman</vt:lpstr>
      <vt:lpstr>Wingdings</vt:lpstr>
      <vt:lpstr>Cover 1</vt:lpstr>
      <vt:lpstr>Cover 2</vt:lpstr>
      <vt:lpstr>Cover 3</vt:lpstr>
      <vt:lpstr>Cover 4</vt:lpstr>
      <vt:lpstr>Interstitial 1</vt:lpstr>
      <vt:lpstr>Interstitial 2</vt:lpstr>
      <vt:lpstr>Interstitial 3</vt:lpstr>
      <vt:lpstr>Interstitial 4</vt:lpstr>
      <vt:lpstr>Body White</vt:lpstr>
      <vt:lpstr>Body Grey</vt:lpstr>
      <vt:lpstr>Body Blue</vt:lpstr>
      <vt:lpstr>Ending 1</vt:lpstr>
      <vt:lpstr>Ending 2</vt:lpstr>
      <vt:lpstr>Ending 3</vt:lpstr>
      <vt:lpstr>Ending 4</vt:lpstr>
      <vt:lpstr>Topic 4.2 Understanding Computer Hardware</vt:lpstr>
      <vt:lpstr>PowerPoint Presentation</vt:lpstr>
      <vt:lpstr>About the Linux Essentials v1.6 [1] </vt:lpstr>
      <vt:lpstr>LPI Exam Re-Take Policy [4]</vt:lpstr>
      <vt:lpstr>Exam Topics/Weightings</vt:lpstr>
      <vt:lpstr>4.2 Understanding Computer Hardware [6]</vt:lpstr>
      <vt:lpstr> Identifying Motherboard Capabilities</vt:lpstr>
      <vt:lpstr> Learning About Your CPU</vt:lpstr>
      <vt:lpstr> Sizing Your Power Supply</vt:lpstr>
      <vt:lpstr> Understanding Disks, Partitions, and Volumes</vt:lpstr>
      <vt:lpstr>PowerPoint Presentation</vt:lpstr>
      <vt:lpstr> Partitioning a Disk Using GParted</vt:lpstr>
      <vt:lpstr> Linux Filesystems [8]</vt:lpstr>
      <vt:lpstr> Working with Filesystems</vt:lpstr>
      <vt:lpstr> Managing Displays</vt:lpstr>
      <vt:lpstr> Managing Displays</vt:lpstr>
      <vt:lpstr> Managing Displays</vt:lpstr>
      <vt:lpstr> Managing Display Resolution with GUI Tools</vt:lpstr>
      <vt:lpstr> Managing USB Devices</vt:lpstr>
      <vt:lpstr>The Role and Function of an Operating System</vt:lpstr>
      <vt:lpstr> Managing Drivers</vt:lpstr>
      <vt:lpstr>PowerPoint Presentation</vt:lpstr>
      <vt:lpstr>PowerPoint Presentation</vt:lpstr>
      <vt:lpstr>PowerPoint Presentation</vt:lpstr>
      <vt:lpstr>What Questions Do you Have for Me?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the title of your presentation, keep it short.</dc:title>
  <dc:creator>John Galliano</dc:creator>
  <cp:lastModifiedBy>John Galliano</cp:lastModifiedBy>
  <cp:revision>262</cp:revision>
  <dcterms:created xsi:type="dcterms:W3CDTF">2021-06-27T13:01:38Z</dcterms:created>
  <dcterms:modified xsi:type="dcterms:W3CDTF">2021-10-10T14:50:37Z</dcterms:modified>
</cp:coreProperties>
</file>